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Computer Says No" charset="1" panose="00000400000000000000"/>
      <p:regular r:id="rId15"/>
    </p:embeddedFont>
    <p:embeddedFont>
      <p:font typeface="Poppins Light" charset="1" panose="00000400000000000000"/>
      <p:regular r:id="rId16"/>
    </p:embeddedFont>
    <p:embeddedFont>
      <p:font typeface="Poppins Bold" charset="1" panose="00000800000000000000"/>
      <p:regular r:id="rId17"/>
    </p:embeddedFont>
    <p:embeddedFont>
      <p:font typeface="Poppins Medium" charset="1" panose="00000600000000000000"/>
      <p:regular r:id="rId18"/>
    </p:embeddedFont>
    <p:embeddedFont>
      <p:font typeface="Open Sans" charset="1" panose="020B0606030504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4.png" Type="http://schemas.openxmlformats.org/officeDocument/2006/relationships/image"/><Relationship Id="rId5" Target="../media/image6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6.png" Type="http://schemas.openxmlformats.org/officeDocument/2006/relationships/image"/><Relationship Id="rId5" Target="../media/image15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1.png" Type="http://schemas.openxmlformats.org/officeDocument/2006/relationships/image"/><Relationship Id="rId6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76678" y="61722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68070" y="-2818506"/>
            <a:ext cx="4825046" cy="4219769"/>
          </a:xfrm>
          <a:custGeom>
            <a:avLst/>
            <a:gdLst/>
            <a:ahLst/>
            <a:cxnLst/>
            <a:rect r="r" b="b" t="t" l="l"/>
            <a:pathLst>
              <a:path h="4219769" w="4825046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61481" y="-41148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422616" y="319639"/>
            <a:ext cx="1442768" cy="2284013"/>
          </a:xfrm>
          <a:custGeom>
            <a:avLst/>
            <a:gdLst/>
            <a:ahLst/>
            <a:cxnLst/>
            <a:rect r="r" b="b" t="t" l="l"/>
            <a:pathLst>
              <a:path h="2284013" w="1442768">
                <a:moveTo>
                  <a:pt x="0" y="0"/>
                </a:moveTo>
                <a:lnTo>
                  <a:pt x="1442768" y="0"/>
                </a:lnTo>
                <a:lnTo>
                  <a:pt x="1442768" y="2284013"/>
                </a:lnTo>
                <a:lnTo>
                  <a:pt x="0" y="22840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99060" y="3499002"/>
            <a:ext cx="9871303" cy="2126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24"/>
              </a:lnSpc>
            </a:pPr>
            <a:r>
              <a:rPr lang="en-US" sz="19895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INTRODUCCIÓN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680163" y="1565513"/>
            <a:ext cx="3417726" cy="1492682"/>
          </a:xfrm>
          <a:custGeom>
            <a:avLst/>
            <a:gdLst/>
            <a:ahLst/>
            <a:cxnLst/>
            <a:rect r="r" b="b" t="t" l="l"/>
            <a:pathLst>
              <a:path h="1492682" w="3417726">
                <a:moveTo>
                  <a:pt x="0" y="0"/>
                </a:moveTo>
                <a:lnTo>
                  <a:pt x="3417726" y="0"/>
                </a:lnTo>
                <a:lnTo>
                  <a:pt x="3417726" y="1492682"/>
                </a:lnTo>
                <a:lnTo>
                  <a:pt x="0" y="14926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601689" y="8426785"/>
            <a:ext cx="4729467" cy="4047169"/>
          </a:xfrm>
          <a:custGeom>
            <a:avLst/>
            <a:gdLst/>
            <a:ahLst/>
            <a:cxnLst/>
            <a:rect r="r" b="b" t="t" l="l"/>
            <a:pathLst>
              <a:path h="4047169" w="4729467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569137" y="2732778"/>
            <a:ext cx="4532198" cy="4532198"/>
          </a:xfrm>
          <a:custGeom>
            <a:avLst/>
            <a:gdLst/>
            <a:ahLst/>
            <a:cxnLst/>
            <a:rect r="r" b="b" t="t" l="l"/>
            <a:pathLst>
              <a:path h="4532198" w="4532198">
                <a:moveTo>
                  <a:pt x="0" y="0"/>
                </a:moveTo>
                <a:lnTo>
                  <a:pt x="4532198" y="0"/>
                </a:lnTo>
                <a:lnTo>
                  <a:pt x="4532198" y="4532198"/>
                </a:lnTo>
                <a:lnTo>
                  <a:pt x="0" y="45321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239154" y="9530141"/>
            <a:ext cx="6926813" cy="485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2714">
                <a:solidFill>
                  <a:srgbClr val="6866E1"/>
                </a:solidFill>
                <a:latin typeface="Poppins Light"/>
                <a:ea typeface="Poppins Light"/>
                <a:cs typeface="Poppins Light"/>
                <a:sym typeface="Poppins Light"/>
              </a:rPr>
              <a:t>Marcelo Crisóstomo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21151" y="5468786"/>
            <a:ext cx="9871303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4999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A LA GESTIÓN DE PROYECTOS EN INFORMÁTICA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02708" y="419737"/>
            <a:ext cx="3557242" cy="1553615"/>
          </a:xfrm>
          <a:custGeom>
            <a:avLst/>
            <a:gdLst/>
            <a:ahLst/>
            <a:cxnLst/>
            <a:rect r="r" b="b" t="t" l="l"/>
            <a:pathLst>
              <a:path h="1553615" w="3557242">
                <a:moveTo>
                  <a:pt x="0" y="0"/>
                </a:moveTo>
                <a:lnTo>
                  <a:pt x="3557242" y="0"/>
                </a:lnTo>
                <a:lnTo>
                  <a:pt x="3557242" y="1553615"/>
                </a:lnTo>
                <a:lnTo>
                  <a:pt x="0" y="15536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7259300" y="1028700"/>
            <a:ext cx="0" cy="822960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4711685" y="419737"/>
            <a:ext cx="2331512" cy="1995156"/>
          </a:xfrm>
          <a:custGeom>
            <a:avLst/>
            <a:gdLst/>
            <a:ahLst/>
            <a:cxnLst/>
            <a:rect r="r" b="b" t="t" l="l"/>
            <a:pathLst>
              <a:path h="1995156" w="2331512">
                <a:moveTo>
                  <a:pt x="0" y="0"/>
                </a:moveTo>
                <a:lnTo>
                  <a:pt x="2331512" y="0"/>
                </a:lnTo>
                <a:lnTo>
                  <a:pt x="2331512" y="1995156"/>
                </a:lnTo>
                <a:lnTo>
                  <a:pt x="0" y="19951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01593" y="1049699"/>
            <a:ext cx="7646523" cy="1852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450"/>
              </a:lnSpc>
              <a:spcBef>
                <a:spcPct val="0"/>
              </a:spcBef>
            </a:pPr>
            <a:r>
              <a:rPr lang="en-US" sz="17292" u="none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CONTENIDO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34398" y="3005265"/>
            <a:ext cx="12258822" cy="619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b="true" sz="26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Introducción: Conceptos básicos de gestión de proyectos.</a:t>
            </a:r>
          </a:p>
          <a:p>
            <a:pPr algn="l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b="true" sz="26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Principios Básicos: </a:t>
            </a:r>
            <a:r>
              <a:rPr lang="en-US" sz="269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Definición y aplicación en proyectos informáticos.</a:t>
            </a:r>
          </a:p>
          <a:p>
            <a:pPr algn="l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b="true" sz="26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Conceptos Clave: </a:t>
            </a:r>
            <a:r>
              <a:rPr lang="en-US" sz="269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Proyecto, gestión de proyectos, ciclo de vida, roles y responsabilidades.</a:t>
            </a:r>
          </a:p>
          <a:p>
            <a:pPr algn="l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b="true" sz="26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Roles en el Proyecto: </a:t>
            </a:r>
            <a:r>
              <a:rPr lang="en-US" sz="269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Funciones del gerente de proyectos y del equipo.</a:t>
            </a:r>
          </a:p>
          <a:p>
            <a:pPr algn="l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Fases del Proyecto: Ciclo de vida del proyecto.</a:t>
            </a:r>
          </a:p>
          <a:p>
            <a:pPr algn="l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b="true" sz="26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Gestión del Alcance: </a:t>
            </a:r>
            <a:r>
              <a:rPr lang="en-US" sz="269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Importancia y manejo en proyectos informáticos.</a:t>
            </a:r>
          </a:p>
          <a:p>
            <a:pPr algn="l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b="true" sz="26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Funciones del Gerente de Proyectos:</a:t>
            </a:r>
            <a:r>
              <a:rPr lang="en-US" sz="269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Responsabilidades clave en la gestión de proyectos.</a:t>
            </a:r>
          </a:p>
          <a:p>
            <a:pPr algn="l" marL="582927" indent="-291463" lvl="1">
              <a:lnSpc>
                <a:spcPts val="3779"/>
              </a:lnSpc>
              <a:buFont typeface="Arial"/>
              <a:buChar char="•"/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08349" y="1555622"/>
            <a:ext cx="9871303" cy="197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9999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¿QUÉ ES LA GESTIÓN DE PROYECTOS?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5400000">
            <a:off x="9066488" y="6310960"/>
            <a:ext cx="9074405" cy="4174226"/>
          </a:xfrm>
          <a:custGeom>
            <a:avLst/>
            <a:gdLst/>
            <a:ahLst/>
            <a:cxnLst/>
            <a:rect r="r" b="b" t="t" l="l"/>
            <a:pathLst>
              <a:path h="4174226" w="9074405">
                <a:moveTo>
                  <a:pt x="0" y="0"/>
                </a:moveTo>
                <a:lnTo>
                  <a:pt x="9074405" y="0"/>
                </a:lnTo>
                <a:lnTo>
                  <a:pt x="9074405" y="4174226"/>
                </a:lnTo>
                <a:lnTo>
                  <a:pt x="0" y="4174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211348" y="6310960"/>
            <a:ext cx="9074405" cy="4174226"/>
          </a:xfrm>
          <a:custGeom>
            <a:avLst/>
            <a:gdLst/>
            <a:ahLst/>
            <a:cxnLst/>
            <a:rect r="r" b="b" t="t" l="l"/>
            <a:pathLst>
              <a:path h="4174226" w="9074405">
                <a:moveTo>
                  <a:pt x="0" y="0"/>
                </a:moveTo>
                <a:lnTo>
                  <a:pt x="9074405" y="0"/>
                </a:lnTo>
                <a:lnTo>
                  <a:pt x="9074405" y="4174226"/>
                </a:lnTo>
                <a:lnTo>
                  <a:pt x="0" y="4174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034016" y="6725472"/>
            <a:ext cx="3289996" cy="123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8"/>
              </a:lnSpc>
            </a:pPr>
            <a:r>
              <a:rPr lang="en-US" sz="6192">
                <a:solidFill>
                  <a:srgbClr val="BF78FE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GESTIÓN DE </a:t>
            </a:r>
          </a:p>
          <a:p>
            <a:pPr algn="ctr" marL="0" indent="0" lvl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PROYECTO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03553" y="6843769"/>
            <a:ext cx="3289996" cy="67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PROYECTO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876925" y="4858811"/>
            <a:ext cx="1743252" cy="1524570"/>
          </a:xfrm>
          <a:custGeom>
            <a:avLst/>
            <a:gdLst/>
            <a:ahLst/>
            <a:cxnLst/>
            <a:rect r="r" b="b" t="t" l="l"/>
            <a:pathLst>
              <a:path h="1524570" w="1743252">
                <a:moveTo>
                  <a:pt x="0" y="0"/>
                </a:moveTo>
                <a:lnTo>
                  <a:pt x="1743252" y="0"/>
                </a:lnTo>
                <a:lnTo>
                  <a:pt x="1743252" y="1524570"/>
                </a:lnTo>
                <a:lnTo>
                  <a:pt x="0" y="15245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753377" y="4858811"/>
            <a:ext cx="1453072" cy="1447919"/>
          </a:xfrm>
          <a:custGeom>
            <a:avLst/>
            <a:gdLst/>
            <a:ahLst/>
            <a:cxnLst/>
            <a:rect r="r" b="b" t="t" l="l"/>
            <a:pathLst>
              <a:path h="1447919" w="1453072">
                <a:moveTo>
                  <a:pt x="0" y="0"/>
                </a:moveTo>
                <a:lnTo>
                  <a:pt x="1453071" y="0"/>
                </a:lnTo>
                <a:lnTo>
                  <a:pt x="1453071" y="1447918"/>
                </a:lnTo>
                <a:lnTo>
                  <a:pt x="0" y="14479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 flipV="true">
            <a:off x="8585092" y="8952237"/>
            <a:ext cx="2402856" cy="5380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 flipH="true">
            <a:off x="8312291" y="6268630"/>
            <a:ext cx="2676084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2758" y="3065039"/>
            <a:ext cx="5532516" cy="4429629"/>
          </a:xfrm>
          <a:custGeom>
            <a:avLst/>
            <a:gdLst/>
            <a:ahLst/>
            <a:cxnLst/>
            <a:rect r="r" b="b" t="t" l="l"/>
            <a:pathLst>
              <a:path h="4429629" w="5532516">
                <a:moveTo>
                  <a:pt x="0" y="0"/>
                </a:moveTo>
                <a:lnTo>
                  <a:pt x="5532516" y="0"/>
                </a:lnTo>
                <a:lnTo>
                  <a:pt x="5532516" y="4429629"/>
                </a:lnTo>
                <a:lnTo>
                  <a:pt x="0" y="44296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984048" y="2224385"/>
            <a:ext cx="3548685" cy="680410"/>
            <a:chOff x="0" y="0"/>
            <a:chExt cx="934633" cy="1792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34633" cy="179203"/>
            </a:xfrm>
            <a:custGeom>
              <a:avLst/>
              <a:gdLst/>
              <a:ahLst/>
              <a:cxnLst/>
              <a:rect r="r" b="b" t="t" l="l"/>
              <a:pathLst>
                <a:path h="179203" w="934633">
                  <a:moveTo>
                    <a:pt x="0" y="0"/>
                  </a:moveTo>
                  <a:lnTo>
                    <a:pt x="934633" y="0"/>
                  </a:lnTo>
                  <a:lnTo>
                    <a:pt x="934633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04775"/>
              <a:ext cx="934633" cy="283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3706"/>
                </a:lnSpc>
                <a:spcBef>
                  <a:spcPct val="0"/>
                </a:spcBef>
              </a:pPr>
              <a:r>
                <a:rPr lang="en-US" b="true" sz="2288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Objetivo Claro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135996" y="-2163135"/>
            <a:ext cx="6613789" cy="5640759"/>
          </a:xfrm>
          <a:custGeom>
            <a:avLst/>
            <a:gdLst/>
            <a:ahLst/>
            <a:cxnLst/>
            <a:rect r="r" b="b" t="t" l="l"/>
            <a:pathLst>
              <a:path h="5640759" w="661378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52758" y="1268207"/>
            <a:ext cx="14884298" cy="849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644"/>
              </a:lnSpc>
              <a:spcBef>
                <a:spcPct val="0"/>
              </a:spcBef>
            </a:pPr>
            <a:r>
              <a:rPr lang="en-US" sz="7839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PRINCIPIOS BÁSICOS DE LA GESTIÓN DE PROYECTOS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89790" y="3119192"/>
            <a:ext cx="8105145" cy="358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Definir claramente que se busca lograr.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984048" y="4007722"/>
            <a:ext cx="4355720" cy="680410"/>
            <a:chOff x="0" y="0"/>
            <a:chExt cx="1147185" cy="1792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47185" cy="179203"/>
            </a:xfrm>
            <a:custGeom>
              <a:avLst/>
              <a:gdLst/>
              <a:ahLst/>
              <a:cxnLst/>
              <a:rect r="r" b="b" t="t" l="l"/>
              <a:pathLst>
                <a:path h="179203" w="1147185">
                  <a:moveTo>
                    <a:pt x="0" y="0"/>
                  </a:moveTo>
                  <a:lnTo>
                    <a:pt x="1147185" y="0"/>
                  </a:lnTo>
                  <a:lnTo>
                    <a:pt x="1147185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04775"/>
              <a:ext cx="1147185" cy="283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3706"/>
                </a:lnSpc>
                <a:spcBef>
                  <a:spcPct val="0"/>
                </a:spcBef>
              </a:pPr>
              <a:r>
                <a:rPr lang="en-US" b="true" sz="2288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Planificación Detallada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984048" y="5813253"/>
            <a:ext cx="4882983" cy="680410"/>
            <a:chOff x="0" y="0"/>
            <a:chExt cx="1286053" cy="17920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86053" cy="179203"/>
            </a:xfrm>
            <a:custGeom>
              <a:avLst/>
              <a:gdLst/>
              <a:ahLst/>
              <a:cxnLst/>
              <a:rect r="r" b="b" t="t" l="l"/>
              <a:pathLst>
                <a:path h="179203" w="1286053">
                  <a:moveTo>
                    <a:pt x="0" y="0"/>
                  </a:moveTo>
                  <a:lnTo>
                    <a:pt x="1286053" y="0"/>
                  </a:lnTo>
                  <a:lnTo>
                    <a:pt x="1286053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04775"/>
              <a:ext cx="1286053" cy="283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3706"/>
                </a:lnSpc>
                <a:spcBef>
                  <a:spcPct val="0"/>
                </a:spcBef>
              </a:pPr>
              <a:r>
                <a:rPr lang="en-US" b="true" sz="2288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Asignación de recursos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984048" y="7640419"/>
            <a:ext cx="4882983" cy="680410"/>
            <a:chOff x="0" y="0"/>
            <a:chExt cx="1286053" cy="17920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86053" cy="179203"/>
            </a:xfrm>
            <a:custGeom>
              <a:avLst/>
              <a:gdLst/>
              <a:ahLst/>
              <a:cxnLst/>
              <a:rect r="r" b="b" t="t" l="l"/>
              <a:pathLst>
                <a:path h="179203" w="1286053">
                  <a:moveTo>
                    <a:pt x="0" y="0"/>
                  </a:moveTo>
                  <a:lnTo>
                    <a:pt x="1286053" y="0"/>
                  </a:lnTo>
                  <a:lnTo>
                    <a:pt x="1286053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104775"/>
              <a:ext cx="1286053" cy="283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3706"/>
                </a:lnSpc>
                <a:spcBef>
                  <a:spcPct val="0"/>
                </a:spcBef>
              </a:pPr>
              <a:r>
                <a:rPr lang="en-US" b="true" sz="2288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Asignación de recursos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8392945" y="4921422"/>
            <a:ext cx="8105145" cy="358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Identificar los pasos y requerimientos necesarios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392945" y="6629932"/>
            <a:ext cx="8105145" cy="358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Determinar y distribuir los recursos necesarios.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287195" y="8454179"/>
            <a:ext cx="8105145" cy="358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Supervisar el progreso y realizar ajustes según sea necesario.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5407448" y="4420914"/>
            <a:ext cx="1659215" cy="1815655"/>
          </a:xfrm>
          <a:custGeom>
            <a:avLst/>
            <a:gdLst/>
            <a:ahLst/>
            <a:cxnLst/>
            <a:rect r="r" b="b" t="t" l="l"/>
            <a:pathLst>
              <a:path h="1815655" w="1659215">
                <a:moveTo>
                  <a:pt x="0" y="0"/>
                </a:moveTo>
                <a:lnTo>
                  <a:pt x="1659215" y="0"/>
                </a:lnTo>
                <a:lnTo>
                  <a:pt x="1659215" y="1815655"/>
                </a:lnTo>
                <a:lnTo>
                  <a:pt x="0" y="18156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81656" y="5321225"/>
            <a:ext cx="9074405" cy="4174226"/>
          </a:xfrm>
          <a:custGeom>
            <a:avLst/>
            <a:gdLst/>
            <a:ahLst/>
            <a:cxnLst/>
            <a:rect r="r" b="b" t="t" l="l"/>
            <a:pathLst>
              <a:path h="4174226" w="9074405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4945230" y="5321225"/>
            <a:ext cx="9074405" cy="4174226"/>
          </a:xfrm>
          <a:custGeom>
            <a:avLst/>
            <a:gdLst/>
            <a:ahLst/>
            <a:cxnLst/>
            <a:rect r="r" b="b" t="t" l="l"/>
            <a:pathLst>
              <a:path h="4174226" w="9074405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9682047" y="5321225"/>
            <a:ext cx="9074405" cy="4174226"/>
          </a:xfrm>
          <a:custGeom>
            <a:avLst/>
            <a:gdLst/>
            <a:ahLst/>
            <a:cxnLst/>
            <a:rect r="r" b="b" t="t" l="l"/>
            <a:pathLst>
              <a:path h="4174226" w="9074405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40066" y="-360334"/>
            <a:ext cx="4817598" cy="4184142"/>
          </a:xfrm>
          <a:custGeom>
            <a:avLst/>
            <a:gdLst/>
            <a:ahLst/>
            <a:cxnLst/>
            <a:rect r="r" b="b" t="t" l="l"/>
            <a:pathLst>
              <a:path h="4184142" w="4817598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914841" y="-1784862"/>
            <a:ext cx="5101092" cy="4365182"/>
          </a:xfrm>
          <a:custGeom>
            <a:avLst/>
            <a:gdLst/>
            <a:ahLst/>
            <a:cxnLst/>
            <a:rect r="r" b="b" t="t" l="l"/>
            <a:pathLst>
              <a:path h="4365182" w="510109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601849" y="7100342"/>
            <a:ext cx="11495135" cy="4845199"/>
          </a:xfrm>
          <a:custGeom>
            <a:avLst/>
            <a:gdLst/>
            <a:ahLst/>
            <a:cxnLst/>
            <a:rect r="r" b="b" t="t" l="l"/>
            <a:pathLst>
              <a:path h="4845199" w="11495135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72226">
            <a:off x="-769537" y="6074699"/>
            <a:ext cx="2810484" cy="6367201"/>
          </a:xfrm>
          <a:custGeom>
            <a:avLst/>
            <a:gdLst/>
            <a:ahLst/>
            <a:cxnLst/>
            <a:rect r="r" b="b" t="t" l="l"/>
            <a:pathLst>
              <a:path h="6367201" w="2810484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513301" y="4451880"/>
            <a:ext cx="1938918" cy="1780854"/>
          </a:xfrm>
          <a:custGeom>
            <a:avLst/>
            <a:gdLst/>
            <a:ahLst/>
            <a:cxnLst/>
            <a:rect r="r" b="b" t="t" l="l"/>
            <a:pathLst>
              <a:path h="1780854" w="1938918">
                <a:moveTo>
                  <a:pt x="0" y="0"/>
                </a:moveTo>
                <a:lnTo>
                  <a:pt x="1938918" y="0"/>
                </a:lnTo>
                <a:lnTo>
                  <a:pt x="1938918" y="1780854"/>
                </a:lnTo>
                <a:lnTo>
                  <a:pt x="0" y="17808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801624" y="4722227"/>
            <a:ext cx="1240160" cy="1240160"/>
          </a:xfrm>
          <a:custGeom>
            <a:avLst/>
            <a:gdLst/>
            <a:ahLst/>
            <a:cxnLst/>
            <a:rect r="r" b="b" t="t" l="l"/>
            <a:pathLst>
              <a:path h="1240160" w="1240160">
                <a:moveTo>
                  <a:pt x="0" y="0"/>
                </a:moveTo>
                <a:lnTo>
                  <a:pt x="1240160" y="0"/>
                </a:lnTo>
                <a:lnTo>
                  <a:pt x="1240160" y="1240160"/>
                </a:lnTo>
                <a:lnTo>
                  <a:pt x="0" y="12401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292783" y="4451880"/>
            <a:ext cx="1990870" cy="1795447"/>
          </a:xfrm>
          <a:custGeom>
            <a:avLst/>
            <a:gdLst/>
            <a:ahLst/>
            <a:cxnLst/>
            <a:rect r="r" b="b" t="t" l="l"/>
            <a:pathLst>
              <a:path h="1795447" w="1990870">
                <a:moveTo>
                  <a:pt x="0" y="0"/>
                </a:moveTo>
                <a:lnTo>
                  <a:pt x="1990870" y="0"/>
                </a:lnTo>
                <a:lnTo>
                  <a:pt x="1990870" y="1795447"/>
                </a:lnTo>
                <a:lnTo>
                  <a:pt x="0" y="17954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278666" y="1098196"/>
            <a:ext cx="13041998" cy="1110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91"/>
              </a:lnSpc>
              <a:spcBef>
                <a:spcPct val="0"/>
              </a:spcBef>
            </a:pPr>
            <a:r>
              <a:rPr lang="en-US" sz="10404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ROLES Y RESPONSABILIDADES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50086" y="6366655"/>
            <a:ext cx="3289996" cy="123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GERENTE DE PROYECTOS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100335" y="7745978"/>
            <a:ext cx="3037045" cy="605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5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Lidera y coordina todas las actividades del proyecto.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903182" y="6366655"/>
            <a:ext cx="3289996" cy="123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MIEMBROS DEL EQUIPO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574252" y="6499434"/>
            <a:ext cx="3289996" cy="67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STAKEHOLDERS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903182" y="7682161"/>
            <a:ext cx="3037045" cy="910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5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Realizan tareas específicas según sus habilidades y conocimientos.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769696" y="7682161"/>
            <a:ext cx="3037045" cy="1215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5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Personas u organizaciones afectadas por el proyecto.</a:t>
            </a:r>
          </a:p>
          <a:p>
            <a:pPr algn="ctr">
              <a:lnSpc>
                <a:spcPts val="2439"/>
              </a:lnSpc>
            </a:pPr>
          </a:p>
          <a:p>
            <a:pPr algn="ctr">
              <a:lnSpc>
                <a:spcPts val="243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69693" y="7343682"/>
            <a:ext cx="3768023" cy="1733291"/>
          </a:xfrm>
          <a:custGeom>
            <a:avLst/>
            <a:gdLst/>
            <a:ahLst/>
            <a:cxnLst/>
            <a:rect r="r" b="b" t="t" l="l"/>
            <a:pathLst>
              <a:path h="1733291" w="3768023">
                <a:moveTo>
                  <a:pt x="0" y="0"/>
                </a:moveTo>
                <a:lnTo>
                  <a:pt x="3768024" y="0"/>
                </a:lnTo>
                <a:lnTo>
                  <a:pt x="3768024" y="1733290"/>
                </a:lnTo>
                <a:lnTo>
                  <a:pt x="0" y="17332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2945762" y="6793740"/>
            <a:ext cx="4521368" cy="2079829"/>
          </a:xfrm>
          <a:custGeom>
            <a:avLst/>
            <a:gdLst/>
            <a:ahLst/>
            <a:cxnLst/>
            <a:rect r="r" b="b" t="t" l="l"/>
            <a:pathLst>
              <a:path h="2079829" w="4521368">
                <a:moveTo>
                  <a:pt x="0" y="0"/>
                </a:moveTo>
                <a:lnTo>
                  <a:pt x="4521368" y="0"/>
                </a:lnTo>
                <a:lnTo>
                  <a:pt x="4521368" y="2079829"/>
                </a:lnTo>
                <a:lnTo>
                  <a:pt x="0" y="20798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5923042" y="6239212"/>
            <a:ext cx="5080900" cy="2337214"/>
          </a:xfrm>
          <a:custGeom>
            <a:avLst/>
            <a:gdLst/>
            <a:ahLst/>
            <a:cxnLst/>
            <a:rect r="r" b="b" t="t" l="l"/>
            <a:pathLst>
              <a:path h="2337214" w="5080900">
                <a:moveTo>
                  <a:pt x="0" y="0"/>
                </a:moveTo>
                <a:lnTo>
                  <a:pt x="5080900" y="0"/>
                </a:lnTo>
                <a:lnTo>
                  <a:pt x="5080900" y="2337214"/>
                </a:lnTo>
                <a:lnTo>
                  <a:pt x="0" y="2337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8693784" y="5403919"/>
            <a:ext cx="6225138" cy="2863563"/>
          </a:xfrm>
          <a:custGeom>
            <a:avLst/>
            <a:gdLst/>
            <a:ahLst/>
            <a:cxnLst/>
            <a:rect r="r" b="b" t="t" l="l"/>
            <a:pathLst>
              <a:path h="2863563" w="6225138">
                <a:moveTo>
                  <a:pt x="0" y="0"/>
                </a:moveTo>
                <a:lnTo>
                  <a:pt x="6225137" y="0"/>
                </a:lnTo>
                <a:lnTo>
                  <a:pt x="6225137" y="2863563"/>
                </a:lnTo>
                <a:lnTo>
                  <a:pt x="0" y="28635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12424553" y="4735363"/>
            <a:ext cx="7140967" cy="3284845"/>
          </a:xfrm>
          <a:custGeom>
            <a:avLst/>
            <a:gdLst/>
            <a:ahLst/>
            <a:cxnLst/>
            <a:rect r="r" b="b" t="t" l="l"/>
            <a:pathLst>
              <a:path h="3284845" w="7140967">
                <a:moveTo>
                  <a:pt x="0" y="0"/>
                </a:moveTo>
                <a:lnTo>
                  <a:pt x="7140968" y="0"/>
                </a:lnTo>
                <a:lnTo>
                  <a:pt x="7140968" y="3284845"/>
                </a:lnTo>
                <a:lnTo>
                  <a:pt x="0" y="3284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67429" y="1602605"/>
            <a:ext cx="2318241" cy="1983799"/>
          </a:xfrm>
          <a:custGeom>
            <a:avLst/>
            <a:gdLst/>
            <a:ahLst/>
            <a:cxnLst/>
            <a:rect r="r" b="b" t="t" l="l"/>
            <a:pathLst>
              <a:path h="1983799" w="2318241">
                <a:moveTo>
                  <a:pt x="0" y="0"/>
                </a:moveTo>
                <a:lnTo>
                  <a:pt x="2318241" y="0"/>
                </a:lnTo>
                <a:lnTo>
                  <a:pt x="2318241" y="1983799"/>
                </a:lnTo>
                <a:lnTo>
                  <a:pt x="0" y="19837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40066" y="6835700"/>
            <a:ext cx="11495135" cy="4845199"/>
          </a:xfrm>
          <a:custGeom>
            <a:avLst/>
            <a:gdLst/>
            <a:ahLst/>
            <a:cxnLst/>
            <a:rect r="r" b="b" t="t" l="l"/>
            <a:pathLst>
              <a:path h="4845199" w="11495135">
                <a:moveTo>
                  <a:pt x="0" y="0"/>
                </a:moveTo>
                <a:lnTo>
                  <a:pt x="11495135" y="0"/>
                </a:lnTo>
                <a:lnTo>
                  <a:pt x="11495135" y="4845200"/>
                </a:lnTo>
                <a:lnTo>
                  <a:pt x="0" y="4845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87060" y="6737370"/>
            <a:ext cx="20283767" cy="8549608"/>
          </a:xfrm>
          <a:custGeom>
            <a:avLst/>
            <a:gdLst/>
            <a:ahLst/>
            <a:cxnLst/>
            <a:rect r="r" b="b" t="t" l="l"/>
            <a:pathLst>
              <a:path h="8549608" w="20283767">
                <a:moveTo>
                  <a:pt x="0" y="0"/>
                </a:moveTo>
                <a:lnTo>
                  <a:pt x="20283767" y="0"/>
                </a:lnTo>
                <a:lnTo>
                  <a:pt x="20283767" y="8549608"/>
                </a:lnTo>
                <a:lnTo>
                  <a:pt x="0" y="85496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80236" y="8341233"/>
            <a:ext cx="746938" cy="746938"/>
          </a:xfrm>
          <a:custGeom>
            <a:avLst/>
            <a:gdLst/>
            <a:ahLst/>
            <a:cxnLst/>
            <a:rect r="r" b="b" t="t" l="l"/>
            <a:pathLst>
              <a:path h="746938" w="746938">
                <a:moveTo>
                  <a:pt x="0" y="0"/>
                </a:moveTo>
                <a:lnTo>
                  <a:pt x="746938" y="0"/>
                </a:lnTo>
                <a:lnTo>
                  <a:pt x="746938" y="746939"/>
                </a:lnTo>
                <a:lnTo>
                  <a:pt x="0" y="7469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683784" y="7564853"/>
            <a:ext cx="1149850" cy="1149850"/>
          </a:xfrm>
          <a:custGeom>
            <a:avLst/>
            <a:gdLst/>
            <a:ahLst/>
            <a:cxnLst/>
            <a:rect r="r" b="b" t="t" l="l"/>
            <a:pathLst>
              <a:path h="1149850" w="1149850">
                <a:moveTo>
                  <a:pt x="0" y="0"/>
                </a:moveTo>
                <a:lnTo>
                  <a:pt x="1149850" y="0"/>
                </a:lnTo>
                <a:lnTo>
                  <a:pt x="1149850" y="1149850"/>
                </a:lnTo>
                <a:lnTo>
                  <a:pt x="0" y="1149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742694" y="6629808"/>
            <a:ext cx="1517451" cy="1517451"/>
          </a:xfrm>
          <a:custGeom>
            <a:avLst/>
            <a:gdLst/>
            <a:ahLst/>
            <a:cxnLst/>
            <a:rect r="r" b="b" t="t" l="l"/>
            <a:pathLst>
              <a:path h="1517451" w="1517451">
                <a:moveTo>
                  <a:pt x="0" y="0"/>
                </a:moveTo>
                <a:lnTo>
                  <a:pt x="1517452" y="0"/>
                </a:lnTo>
                <a:lnTo>
                  <a:pt x="1517452" y="1517452"/>
                </a:lnTo>
                <a:lnTo>
                  <a:pt x="0" y="15174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879874" y="6051289"/>
            <a:ext cx="1782365" cy="1782365"/>
          </a:xfrm>
          <a:custGeom>
            <a:avLst/>
            <a:gdLst/>
            <a:ahLst/>
            <a:cxnLst/>
            <a:rect r="r" b="b" t="t" l="l"/>
            <a:pathLst>
              <a:path h="1782365" w="1782365">
                <a:moveTo>
                  <a:pt x="0" y="0"/>
                </a:moveTo>
                <a:lnTo>
                  <a:pt x="1782365" y="0"/>
                </a:lnTo>
                <a:lnTo>
                  <a:pt x="1782365" y="1782366"/>
                </a:lnTo>
                <a:lnTo>
                  <a:pt x="0" y="17823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082531" y="5546436"/>
            <a:ext cx="2018417" cy="2018417"/>
          </a:xfrm>
          <a:custGeom>
            <a:avLst/>
            <a:gdLst/>
            <a:ahLst/>
            <a:cxnLst/>
            <a:rect r="r" b="b" t="t" l="l"/>
            <a:pathLst>
              <a:path h="2018417" w="2018417">
                <a:moveTo>
                  <a:pt x="0" y="0"/>
                </a:moveTo>
                <a:lnTo>
                  <a:pt x="2018417" y="0"/>
                </a:lnTo>
                <a:lnTo>
                  <a:pt x="2018417" y="2018417"/>
                </a:lnTo>
                <a:lnTo>
                  <a:pt x="0" y="20184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-960016">
            <a:off x="4474968" y="1497927"/>
            <a:ext cx="7801369" cy="881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76"/>
              </a:lnSpc>
              <a:spcBef>
                <a:spcPct val="0"/>
              </a:spcBef>
            </a:pPr>
            <a:r>
              <a:rPr lang="en-US" sz="8162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FASES DEL CICLO DE VIDA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27112" y="5176392"/>
            <a:ext cx="2579805" cy="396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59"/>
              </a:lnSpc>
              <a:spcBef>
                <a:spcPct val="0"/>
              </a:spcBef>
            </a:pPr>
            <a:r>
              <a:rPr lang="en-US" sz="3693">
                <a:solidFill>
                  <a:srgbClr val="BF78FE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1INICIO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006468" y="3960460"/>
            <a:ext cx="2579805" cy="396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59"/>
              </a:lnSpc>
              <a:spcBef>
                <a:spcPct val="0"/>
              </a:spcBef>
            </a:pPr>
            <a:r>
              <a:rPr lang="en-US" sz="3693">
                <a:solidFill>
                  <a:srgbClr val="BF78FE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2 PLANIFICACIÓN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294885" y="3189825"/>
            <a:ext cx="2579805" cy="396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59"/>
              </a:lnSpc>
              <a:spcBef>
                <a:spcPct val="0"/>
              </a:spcBef>
            </a:pPr>
            <a:r>
              <a:rPr lang="en-US" sz="3693">
                <a:solidFill>
                  <a:srgbClr val="BF78FE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3 EJECUCIÓN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068877" y="2183740"/>
            <a:ext cx="2579805" cy="396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59"/>
              </a:lnSpc>
              <a:spcBef>
                <a:spcPct val="0"/>
              </a:spcBef>
            </a:pPr>
            <a:r>
              <a:rPr lang="en-US" sz="3693">
                <a:solidFill>
                  <a:srgbClr val="BF78FE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4 MOITOREO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330022" y="1285547"/>
            <a:ext cx="2579805" cy="396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59"/>
              </a:lnSpc>
              <a:spcBef>
                <a:spcPct val="0"/>
              </a:spcBef>
            </a:pPr>
            <a:r>
              <a:rPr lang="en-US" sz="3693">
                <a:solidFill>
                  <a:srgbClr val="BF78FE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5 CIERRE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27112" y="5515821"/>
            <a:ext cx="2453559" cy="488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12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Definición del proyecto y sus objetivos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020327" y="4455638"/>
            <a:ext cx="2453559" cy="488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12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Desarrollo del plan detallado del proyecto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294885" y="3741385"/>
            <a:ext cx="2701049" cy="488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12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Implementación del plan, gestión del equipo y los recursos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896168" y="2879089"/>
            <a:ext cx="2701049" cy="240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12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Supervisión y control del progreso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936410" y="1964665"/>
            <a:ext cx="2701049" cy="240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12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Finalización y entrega del proyecto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578768" y="5477223"/>
            <a:ext cx="6920742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969270" y="1242935"/>
            <a:ext cx="3012724" cy="3012724"/>
          </a:xfrm>
          <a:custGeom>
            <a:avLst/>
            <a:gdLst/>
            <a:ahLst/>
            <a:cxnLst/>
            <a:rect r="r" b="b" t="t" l="l"/>
            <a:pathLst>
              <a:path h="3012724" w="3012724">
                <a:moveTo>
                  <a:pt x="0" y="0"/>
                </a:moveTo>
                <a:lnTo>
                  <a:pt x="3012724" y="0"/>
                </a:lnTo>
                <a:lnTo>
                  <a:pt x="3012724" y="3012723"/>
                </a:lnTo>
                <a:lnTo>
                  <a:pt x="0" y="30127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78768" y="1973189"/>
            <a:ext cx="7242648" cy="1388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39"/>
              </a:lnSpc>
              <a:spcBef>
                <a:spcPct val="0"/>
              </a:spcBef>
            </a:pPr>
            <a:r>
              <a:rPr lang="en-US" sz="6999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IMPORTANCIA DE LA GESTIÓN DEL ALCANCE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78772" y="3367700"/>
            <a:ext cx="6920791" cy="737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3"/>
              </a:lnSpc>
            </a:pPr>
            <a:r>
              <a:rPr lang="en-US" sz="208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Establecer y controlar lo que está y no está incluido en el proyecto.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78772" y="6808492"/>
            <a:ext cx="4832640" cy="502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6"/>
              </a:lnSpc>
            </a:pPr>
            <a:r>
              <a:rPr lang="en-US" sz="2733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Importancia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78772" y="7535250"/>
            <a:ext cx="11005158" cy="1099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3"/>
              </a:lnSpc>
            </a:pPr>
            <a:r>
              <a:rPr lang="en-US" sz="208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Previene la desviación del proyecto, asegura que todos los requisitos se cumplen.</a:t>
            </a:r>
          </a:p>
          <a:p>
            <a:pPr algn="l">
              <a:lnSpc>
                <a:spcPts val="2923"/>
              </a:lnSpc>
            </a:pPr>
          </a:p>
          <a:p>
            <a:pPr algn="l">
              <a:lnSpc>
                <a:spcPts val="2923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847057" y="1465399"/>
            <a:ext cx="6920742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154979" y="1565148"/>
            <a:ext cx="4791544" cy="2076336"/>
          </a:xfrm>
          <a:custGeom>
            <a:avLst/>
            <a:gdLst/>
            <a:ahLst/>
            <a:cxnLst/>
            <a:rect r="r" b="b" t="t" l="l"/>
            <a:pathLst>
              <a:path h="2076336" w="4791544">
                <a:moveTo>
                  <a:pt x="0" y="0"/>
                </a:moveTo>
                <a:lnTo>
                  <a:pt x="4791544" y="0"/>
                </a:lnTo>
                <a:lnTo>
                  <a:pt x="4791544" y="2076336"/>
                </a:lnTo>
                <a:lnTo>
                  <a:pt x="0" y="2076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66373" y="3943493"/>
            <a:ext cx="4737892" cy="4737892"/>
          </a:xfrm>
          <a:custGeom>
            <a:avLst/>
            <a:gdLst/>
            <a:ahLst/>
            <a:cxnLst/>
            <a:rect r="r" b="b" t="t" l="l"/>
            <a:pathLst>
              <a:path h="4737892" w="4737892">
                <a:moveTo>
                  <a:pt x="0" y="0"/>
                </a:moveTo>
                <a:lnTo>
                  <a:pt x="4737892" y="0"/>
                </a:lnTo>
                <a:lnTo>
                  <a:pt x="4737892" y="4737892"/>
                </a:lnTo>
                <a:lnTo>
                  <a:pt x="0" y="4737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78768" y="1973189"/>
            <a:ext cx="7242648" cy="1388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39"/>
              </a:lnSpc>
              <a:spcBef>
                <a:spcPct val="0"/>
              </a:spcBef>
            </a:pPr>
            <a:r>
              <a:rPr lang="en-US" sz="6999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FUNCIONES DEL GERENTE DE PROYECTOS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49647" y="3768233"/>
            <a:ext cx="7242648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5000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PLANIFICACIÓN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49647" y="5262784"/>
            <a:ext cx="7242648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5000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COORDINACIÓN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49647" y="7006210"/>
            <a:ext cx="7242648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5000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MONITOREO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49647" y="8501635"/>
            <a:ext cx="7242648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5000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COMIUNICACIÓN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49647" y="4292108"/>
            <a:ext cx="2648694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Crear el plan del proyecto.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49647" y="5986684"/>
            <a:ext cx="6977286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Dirigir al equipo y asegurar que las tareas se completen según el plan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49647" y="7594648"/>
            <a:ext cx="4994597" cy="871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Revisar el progreso y ajustar según sea necesario.</a:t>
            </a:r>
          </a:p>
          <a:p>
            <a:pPr algn="ctr">
              <a:lnSpc>
                <a:spcPts val="2380"/>
              </a:lnSpc>
            </a:pPr>
          </a:p>
          <a:p>
            <a:pPr algn="ctr">
              <a:lnSpc>
                <a:spcPts val="238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449647" y="9031905"/>
            <a:ext cx="4080049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Mantener informados a los stakeholders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620763">
            <a:off x="-429086" y="-676113"/>
            <a:ext cx="8987203" cy="4150026"/>
          </a:xfrm>
          <a:custGeom>
            <a:avLst/>
            <a:gdLst/>
            <a:ahLst/>
            <a:cxnLst/>
            <a:rect r="r" b="b" t="t" l="l"/>
            <a:pathLst>
              <a:path h="4150026" w="8987203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01945" y="675341"/>
            <a:ext cx="13884109" cy="8936318"/>
          </a:xfrm>
          <a:custGeom>
            <a:avLst/>
            <a:gdLst/>
            <a:ahLst/>
            <a:cxnLst/>
            <a:rect r="r" b="b" t="t" l="l"/>
            <a:pathLst>
              <a:path h="8936318" w="13884109">
                <a:moveTo>
                  <a:pt x="0" y="0"/>
                </a:moveTo>
                <a:lnTo>
                  <a:pt x="13884110" y="0"/>
                </a:lnTo>
                <a:lnTo>
                  <a:pt x="13884110" y="8936318"/>
                </a:lnTo>
                <a:lnTo>
                  <a:pt x="0" y="8936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69506" y="675341"/>
            <a:ext cx="3909079" cy="8999569"/>
          </a:xfrm>
          <a:custGeom>
            <a:avLst/>
            <a:gdLst/>
            <a:ahLst/>
            <a:cxnLst/>
            <a:rect r="r" b="b" t="t" l="l"/>
            <a:pathLst>
              <a:path h="8999569" w="3909079">
                <a:moveTo>
                  <a:pt x="0" y="0"/>
                </a:moveTo>
                <a:lnTo>
                  <a:pt x="3909079" y="0"/>
                </a:lnTo>
                <a:lnTo>
                  <a:pt x="3909079" y="8999570"/>
                </a:lnTo>
                <a:lnTo>
                  <a:pt x="0" y="89995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7017" y="7100769"/>
            <a:ext cx="4171532" cy="3569725"/>
          </a:xfrm>
          <a:custGeom>
            <a:avLst/>
            <a:gdLst/>
            <a:ahLst/>
            <a:cxnLst/>
            <a:rect r="r" b="b" t="t" l="l"/>
            <a:pathLst>
              <a:path h="3569725" w="4171532">
                <a:moveTo>
                  <a:pt x="0" y="0"/>
                </a:moveTo>
                <a:lnTo>
                  <a:pt x="4171532" y="0"/>
                </a:lnTo>
                <a:lnTo>
                  <a:pt x="4171532" y="3569724"/>
                </a:lnTo>
                <a:lnTo>
                  <a:pt x="0" y="35697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10840" y="2215059"/>
            <a:ext cx="14154990" cy="3170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49"/>
              </a:lnSpc>
            </a:pPr>
            <a:r>
              <a:rPr lang="en-US" sz="15901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RESUMEN, REFLEXIÓN Y </a:t>
            </a:r>
          </a:p>
          <a:p>
            <a:pPr algn="ctr" marL="0" indent="0" lvl="0">
              <a:lnSpc>
                <a:spcPts val="11449"/>
              </a:lnSpc>
              <a:spcBef>
                <a:spcPct val="0"/>
              </a:spcBef>
            </a:pPr>
            <a:r>
              <a:rPr lang="en-US" sz="15901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PREGUNTAS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3578868" y="8625354"/>
            <a:ext cx="11130264" cy="8435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DAGOmt43dBg</dc:identifier>
  <dcterms:modified xsi:type="dcterms:W3CDTF">2011-08-01T06:04:30Z</dcterms:modified>
  <cp:revision>1</cp:revision>
  <dc:title>Introducción</dc:title>
</cp:coreProperties>
</file>